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79" r:id="rId6"/>
    <p:sldId id="281" r:id="rId7"/>
    <p:sldId id="282" r:id="rId8"/>
    <p:sldId id="259" r:id="rId9"/>
    <p:sldId id="260" r:id="rId10"/>
    <p:sldId id="264" r:id="rId11"/>
    <p:sldId id="261" r:id="rId12"/>
    <p:sldId id="263" r:id="rId13"/>
    <p:sldId id="262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83" r:id="rId27"/>
    <p:sldId id="284" r:id="rId28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EA46D5-E19F-49CC-806F-38D811B09477}" v="3" dt="2025-09-19T11:00:40.444"/>
    <p1510:client id="{ADE5C2AD-BFE9-482F-8CEF-C7226E1D52DF}" v="2177" dt="2025-09-19T17:16:22.7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11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hdphoto" Target="../media/hdphoto18.wdp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6000"/>
                    </a14:imgEffect>
                  </a14:imgLayer>
                </a14:imgProps>
              </a:ext>
            </a:extLst>
          </a:blip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3438" y="1053869"/>
            <a:ext cx="5924765" cy="2387600"/>
          </a:xfrm>
        </p:spPr>
        <p:txBody>
          <a:bodyPr>
            <a:normAutofit/>
          </a:bodyPr>
          <a:lstStyle/>
          <a:p>
            <a:pPr algn="l"/>
            <a:r>
              <a:rPr lang="it-IT" sz="5000" b="1">
                <a:solidFill>
                  <a:srgbClr val="FFFFFF"/>
                </a:solidFill>
                <a:latin typeface="Neue Haas Grotesk Text Pro"/>
              </a:rPr>
              <a:t>Progetto Sicurezza dei Sistemi Operativi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7955" y="4158556"/>
            <a:ext cx="2851079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GB" dirty="0">
                <a:solidFill>
                  <a:srgbClr val="FFFFFF"/>
                </a:solidFill>
              </a:rPr>
              <a:t>Petillo Francesco</a:t>
            </a:r>
          </a:p>
          <a:p>
            <a:pPr algn="l"/>
            <a:r>
              <a:rPr lang="en-GB" dirty="0">
                <a:solidFill>
                  <a:srgbClr val="FFFFFF"/>
                </a:solidFill>
              </a:rPr>
              <a:t>Esposito Gabriele</a:t>
            </a:r>
          </a:p>
        </p:txBody>
      </p:sp>
      <p:pic>
        <p:nvPicPr>
          <p:cNvPr id="4" name="Immagine 3" descr="Immagine che contiene emblema, simbolo, arte, logo&#10;&#10;Il contenuto generato dall&amp;#39;IA potrebbe non essere corretto.">
            <a:extLst>
              <a:ext uri="{FF2B5EF4-FFF2-40B4-BE49-F238E27FC236}">
                <a16:creationId xmlns:a16="http://schemas.microsoft.com/office/drawing/2014/main" id="{1FF36E10-F6E9-7012-4D58-00AEB7DB2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  <a14:imgEffect>
                      <a14:brightnessContrast bright="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73351" y="5172395"/>
            <a:ext cx="1265006" cy="1273568"/>
          </a:xfrm>
          <a:prstGeom prst="rect">
            <a:avLst/>
          </a:prstGeom>
          <a:effectLst>
            <a:reflection stA="520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5000" contrast="-7000"/>
                    </a14:imgEffect>
                  </a14:imgLayer>
                </a14:imgProps>
              </a:ext>
            </a:extLst>
          </a:blip>
          <a:srcRect/>
          <a:stretch>
            <a:fillRect l="-82000" r="-8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1DCC14-504E-45DF-388A-89442BC2C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5B73DE-4774-07EA-81A9-55F20AF6D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rgbClr val="FFFFFF"/>
                </a:solidFill>
              </a:rPr>
              <a:t>VERIFICA HTTP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F8E3B-085C-6DFF-3903-2AD9DF419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261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500">
                <a:solidFill>
                  <a:srgbClr val="FFFFFF"/>
                </a:solidFill>
                <a:latin typeface="Neue Haas Grotesk Text Pro"/>
              </a:rPr>
              <a:t>Verifichiamo l'accesso API e Gateway tramite chiamate HTTP: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E6D143F-31B1-DA6F-8221-B9DE7EFE7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36" y="3154957"/>
            <a:ext cx="9793774" cy="208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94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2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 l="-53000" r="-5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187D8B-8B72-1185-DC44-1630C95BF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E4FD5C-752A-A698-99A8-58EE0ABA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765"/>
            <a:ext cx="10515600" cy="1325563"/>
          </a:xfrm>
        </p:spPr>
        <p:txBody>
          <a:bodyPr/>
          <a:lstStyle/>
          <a:p>
            <a:r>
              <a:rPr lang="it-IT" b="1">
                <a:solidFill>
                  <a:srgbClr val="FFFFFF"/>
                </a:solidFill>
              </a:rPr>
              <a:t>RISULTATO VERIFICA HTTP</a:t>
            </a: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ABC0B45-C720-521A-D7E4-4B6ABB2B1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07" y="1844801"/>
            <a:ext cx="9302502" cy="253737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E289390-E791-BFBD-DCBB-00F6A27B6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07" y="5341514"/>
            <a:ext cx="6591871" cy="624894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0AAC9992-FEFE-DFC3-8B6F-76F864CB2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897" y="1354726"/>
            <a:ext cx="10626903" cy="42999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000" b="1">
                <a:solidFill>
                  <a:srgbClr val="FFC000"/>
                </a:solidFill>
                <a:latin typeface="Neue Haas Grotesk Text Pro"/>
              </a:rPr>
              <a:t>API IPFS</a:t>
            </a:r>
          </a:p>
          <a:p>
            <a:endParaRPr lang="it-IT" sz="2000">
              <a:solidFill>
                <a:srgbClr val="FFFFFF"/>
              </a:solidFill>
              <a:latin typeface="Neue Haas Grotesk Text Pro"/>
            </a:endParaRPr>
          </a:p>
          <a:p>
            <a:endParaRPr lang="it-IT" sz="2000">
              <a:solidFill>
                <a:srgbClr val="FFFFFF"/>
              </a:solidFill>
              <a:latin typeface="Neue Haas Grotesk Text Pro"/>
            </a:endParaRPr>
          </a:p>
          <a:p>
            <a:endParaRPr lang="it-IT" sz="2000">
              <a:solidFill>
                <a:srgbClr val="FFFFFF"/>
              </a:solidFill>
              <a:latin typeface="Neue Haas Grotesk Text Pro"/>
            </a:endParaRPr>
          </a:p>
          <a:p>
            <a:endParaRPr lang="it-IT" sz="2000">
              <a:solidFill>
                <a:srgbClr val="FFFFFF"/>
              </a:solidFill>
              <a:latin typeface="Neue Haas Grotesk Text Pro"/>
            </a:endParaRPr>
          </a:p>
          <a:p>
            <a:endParaRPr lang="it-IT" sz="2000">
              <a:solidFill>
                <a:srgbClr val="FFFFFF"/>
              </a:solidFill>
              <a:latin typeface="Neue Haas Grotesk Text Pro"/>
            </a:endParaRPr>
          </a:p>
          <a:p>
            <a:endParaRPr lang="it-IT" sz="2000">
              <a:solidFill>
                <a:srgbClr val="FFFFFF"/>
              </a:solidFill>
              <a:latin typeface="Neue Haas Grotesk Text Pro"/>
            </a:endParaRPr>
          </a:p>
          <a:p>
            <a:endParaRPr lang="it-IT" sz="2000">
              <a:solidFill>
                <a:srgbClr val="FFFFFF"/>
              </a:solidFill>
              <a:latin typeface="Neue Haas Grotesk Text Pro"/>
            </a:endParaRPr>
          </a:p>
          <a:p>
            <a:endParaRPr lang="it-IT" sz="2000">
              <a:solidFill>
                <a:srgbClr val="FFFFFF"/>
              </a:solidFill>
              <a:latin typeface="Neue Haas Grotesk Text Pro"/>
            </a:endParaRPr>
          </a:p>
          <a:p>
            <a:r>
              <a:rPr lang="en-US" sz="2000" b="1">
                <a:solidFill>
                  <a:srgbClr val="FFC000"/>
                </a:solidFill>
                <a:latin typeface="Neue Haas Grotesk Text Pro"/>
              </a:rPr>
              <a:t>Gateway IPFS (GET)</a:t>
            </a:r>
            <a:br>
              <a:rPr lang="en-US" sz="1100">
                <a:solidFill>
                  <a:srgbClr val="60A0B0"/>
                </a:solidFill>
                <a:latin typeface="Consolas"/>
              </a:rPr>
            </a:br>
            <a:endParaRPr lang="it-IT" sz="1100">
              <a:solidFill>
                <a:srgbClr val="60A0B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27746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18000" contrast="-40000"/>
                    </a14:imgEffect>
                  </a14:imgLayer>
                </a14:imgProps>
              </a:ext>
            </a:extLst>
          </a:blip>
          <a:srcRect/>
          <a:stretch>
            <a:fillRect l="-41000" r="-4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BBDFCF-8EFB-B846-9B1C-17981A4FF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CB0B0D-BFEA-8538-B20C-BC2787AC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Modulo WASI minimale (</a:t>
            </a:r>
            <a:r>
              <a:rPr lang="it-IT" b="1" err="1"/>
              <a:t>write.c</a:t>
            </a:r>
            <a:r>
              <a:rPr lang="it-IT" b="1"/>
              <a:t>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FB5D92-1037-55FC-6E6D-1B96572B4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074"/>
            <a:ext cx="10626903" cy="42999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500">
                <a:latin typeface="Neue Haas Grotesk Text Pro"/>
              </a:rPr>
              <a:t>Il nostro programma C dimostra come scrivere su filesystem da un modulo WASM eseguito con WAMR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DCEB233-0151-66DD-452F-37F3CE1F4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22727"/>
            <a:ext cx="9786154" cy="30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54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7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/>
          <a:stretch>
            <a:fillRect l="-105000" r="-10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DC5442-0067-BE28-30A9-C4AB5F4F8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8C7564-9684-BE14-BA33-33815C705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55676" cy="1325563"/>
          </a:xfrm>
        </p:spPr>
        <p:txBody>
          <a:bodyPr/>
          <a:lstStyle/>
          <a:p>
            <a:r>
              <a:rPr lang="it-IT" b="1">
                <a:solidFill>
                  <a:srgbClr val="FFFFFF"/>
                </a:solidFill>
              </a:rPr>
              <a:t>ESECUZIONE MODULO WASI</a:t>
            </a: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9E80DA8-9EF2-A988-8971-1AF3DF615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01" y="3251350"/>
            <a:ext cx="11026407" cy="2006185"/>
          </a:xfrm>
          <a:prstGeom prst="rect">
            <a:avLst/>
          </a:prstGeom>
        </p:spPr>
      </p:pic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C495456-5906-56FB-413A-A7C2C5FBB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55" y="224010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>
                <a:solidFill>
                  <a:srgbClr val="FFC000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Compilazione con WASI SDK ed esecuzione con WAMR SGX SIM</a:t>
            </a:r>
          </a:p>
        </p:txBody>
      </p:sp>
    </p:spTree>
    <p:extLst>
      <p:ext uri="{BB962C8B-B14F-4D97-AF65-F5344CB8AC3E}">
        <p14:creationId xmlns:p14="http://schemas.microsoft.com/office/powerpoint/2010/main" val="2888854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B7978E-0933-E378-BBE9-1F70DCD75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79EACE-6361-BBC9-DE69-DFD956D5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rgbClr val="FFFFFF"/>
                </a:solidFill>
              </a:rPr>
              <a:t>PUBBLICAZIONE IPFS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362354F-D5AE-6408-4D94-58ECA03E4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761" y="2136274"/>
            <a:ext cx="10626903" cy="334960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it-IT" sz="2500">
              <a:latin typeface="Neue Haas Grotesk Text Pro"/>
            </a:endParaRPr>
          </a:p>
          <a:p>
            <a:endParaRPr lang="it-IT" sz="2000">
              <a:solidFill>
                <a:srgbClr val="FFFFFF"/>
              </a:solidFill>
              <a:latin typeface="Neue Haas Grotesk Text Pro"/>
            </a:endParaRPr>
          </a:p>
          <a:p>
            <a:endParaRPr lang="it-IT" sz="2500">
              <a:solidFill>
                <a:srgbClr val="FFFFFF"/>
              </a:solidFill>
              <a:latin typeface="Neue Haas Grotesk Text Pro"/>
            </a:endParaRPr>
          </a:p>
          <a:p>
            <a:endParaRPr lang="it-IT" sz="2500">
              <a:solidFill>
                <a:srgbClr val="FFFFFF"/>
              </a:solidFill>
              <a:latin typeface="Neue Haas Grotesk Text Pro"/>
            </a:endParaRPr>
          </a:p>
          <a:p>
            <a:endParaRPr lang="it-IT" sz="2500">
              <a:solidFill>
                <a:srgbClr val="FFFFFF"/>
              </a:solidFill>
              <a:latin typeface="Neue Haas Grotesk Text Pro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FB442C3-2124-0859-8FA4-3283430FE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24" y="2077282"/>
            <a:ext cx="8207451" cy="40389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134BA37-1666-C293-44DE-40B4D60C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37" y="3669065"/>
            <a:ext cx="6576630" cy="46486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3FE370B-DEBB-1E62-A7E6-844470033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75" y="5480152"/>
            <a:ext cx="9533446" cy="39627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539FBD6-497E-0A06-42BA-194B86967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224" y="1795318"/>
            <a:ext cx="4694327" cy="28196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10902DA-7013-51B6-68A0-0DEE43541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539" y="3117635"/>
            <a:ext cx="4418096" cy="60391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3A503CB-53B7-1208-1794-43D56923D4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840" y="4829364"/>
            <a:ext cx="7215025" cy="61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22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 l="-124000" r="-12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748C1F-8AB6-C6CB-CBA2-C906E7F3B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A14256-8C39-F150-4A1B-61DADB0E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rgbClr val="FFFFFF"/>
                </a:solidFill>
              </a:rPr>
              <a:t>TEST DETERMINISTICO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7AE694-9B1E-CA5F-7246-C20EE0AA2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074"/>
            <a:ext cx="10626903" cy="4299968"/>
          </a:xfrm>
          <a:effectLst>
            <a:glow rad="63500">
              <a:schemeClr val="accent2">
                <a:satMod val="175000"/>
                <a:alpha val="40000"/>
              </a:schemeClr>
            </a:glow>
            <a:innerShdw blurRad="12700" dist="38100" dir="16200000">
              <a:srgbClr val="FFC000">
                <a:alpha val="50000"/>
              </a:srgbClr>
            </a:innerShdw>
            <a:reflection blurRad="6350" stA="52000" endA="300" endPos="35000" dir="5400000" sy="-100000" algn="bl" rotWithShape="0"/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5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>
                  <a:glow rad="139700">
                    <a:srgbClr val="156082">
                      <a:alpha val="40000"/>
                    </a:srgbClr>
                  </a:glow>
                  <a:outerShdw blurRad="50800" dist="50800" dir="5400000" algn="ctr" rotWithShape="0">
                    <a:prstClr val="black"/>
                  </a:outerShdw>
                </a:effectLst>
                <a:uLnTx/>
                <a:uFillTx/>
                <a:latin typeface="Neue Haas Grotesk Text Pro"/>
                <a:ea typeface="+mn-ea"/>
                <a:cs typeface="+mn-cs"/>
              </a:rPr>
              <a:t>Stesso input </a:t>
            </a:r>
            <a:r>
              <a:rPr kumimoji="0" lang="it-IT" sz="25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>
                  <a:glow rad="139700">
                    <a:srgbClr val="156082">
                      <a:alpha val="40000"/>
                    </a:srgbClr>
                  </a:glow>
                  <a:outerShdw blurRad="50800" dist="50800" dir="5400000" algn="ctr" rotWithShape="0">
                    <a:prstClr val="black"/>
                  </a:outerShdw>
                </a:effectLst>
                <a:uLnTx/>
                <a:uFillTx/>
                <a:latin typeface="Neue Haas Grotesk Text Pro"/>
                <a:ea typeface="+mn-ea"/>
                <a:cs typeface="+mn-cs"/>
                <a:sym typeface="Wingdings" panose="05000000000000000000" pitchFamily="2" charset="2"/>
              </a:rPr>
              <a:t> Stesso CID</a:t>
            </a:r>
            <a:endParaRPr kumimoji="0" lang="it-IT" sz="25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>
                <a:glow rad="139700">
                  <a:srgbClr val="156082">
                    <a:alpha val="40000"/>
                  </a:srgbClr>
                </a:glow>
                <a:outerShdw blurRad="50800" dist="50800" dir="5400000" algn="ctr" rotWithShape="0">
                  <a:prstClr val="black"/>
                </a:outerShdw>
              </a:effectLst>
              <a:uLnTx/>
              <a:uFillTx/>
              <a:latin typeface="Neue Haas Grotesk Text Pro"/>
              <a:ea typeface="+mn-ea"/>
              <a:cs typeface="+mn-cs"/>
            </a:endParaRPr>
          </a:p>
          <a:p>
            <a:endParaRPr lang="it-IT" sz="2500">
              <a:solidFill>
                <a:srgbClr val="FFFFFF"/>
              </a:solidFill>
              <a:latin typeface="Neue Haas Grotesk Text Pro"/>
            </a:endParaRPr>
          </a:p>
          <a:p>
            <a:endParaRPr lang="it-IT" sz="2500">
              <a:solidFill>
                <a:srgbClr val="FFFFFF"/>
              </a:solidFill>
              <a:latin typeface="Neue Haas Grotesk Text Pro"/>
            </a:endParaRPr>
          </a:p>
          <a:p>
            <a:endParaRPr lang="it-IT" sz="2500">
              <a:solidFill>
                <a:srgbClr val="FFFFFF"/>
              </a:solidFill>
              <a:latin typeface="Neue Haas Grotesk Text Pro"/>
            </a:endParaRPr>
          </a:p>
          <a:p>
            <a:endParaRPr lang="it-IT" sz="2500">
              <a:solidFill>
                <a:srgbClr val="FFFFFF"/>
              </a:solidFill>
              <a:latin typeface="Neue Haas Grotesk Text Pro"/>
            </a:endParaRPr>
          </a:p>
          <a:p>
            <a:r>
              <a:rPr lang="it-IT" sz="2500">
                <a:solidFill>
                  <a:srgbClr val="FFC000"/>
                </a:solidFill>
                <a:effectLst>
                  <a:glow rad="139700"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chemeClr val="tx1"/>
                  </a:outerShdw>
                </a:effectLst>
                <a:latin typeface="Neue Haas Grotesk Text Pro"/>
              </a:rPr>
              <a:t>Input diverso </a:t>
            </a:r>
            <a:r>
              <a:rPr lang="it-IT" sz="2500">
                <a:solidFill>
                  <a:srgbClr val="FFC000"/>
                </a:solidFill>
                <a:effectLst>
                  <a:glow rad="139700"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chemeClr val="tx1"/>
                  </a:outerShdw>
                </a:effectLst>
                <a:latin typeface="Neue Haas Grotesk Text Pro"/>
                <a:sym typeface="Wingdings" panose="05000000000000000000" pitchFamily="2" charset="2"/>
              </a:rPr>
              <a:t></a:t>
            </a:r>
            <a:r>
              <a:rPr lang="it-IT" sz="2500">
                <a:solidFill>
                  <a:srgbClr val="FFC000"/>
                </a:solidFill>
                <a:effectLst>
                  <a:glow rad="139700"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chemeClr val="tx1"/>
                  </a:outerShdw>
                </a:effectLst>
                <a:latin typeface="Neue Haas Grotesk Text Pro"/>
              </a:rPr>
              <a:t> CID diverso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49DD787-3CC8-9A4C-BBA4-BA8378C28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27" y="2224429"/>
            <a:ext cx="9678960" cy="156241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831E102-AD48-7C0E-7BA1-3D52B9859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27" y="4577018"/>
            <a:ext cx="11648795" cy="140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39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l="-68000" r="-6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C36C21-9F34-851E-2A31-220B74FCB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7213BB-4D27-1BD0-FFA5-439C3F87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rgbClr val="FFFFFF"/>
                </a:solidFill>
              </a:rPr>
              <a:t>AOT (WAMR)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610D5AE-031E-497F-A360-D5D0CFC56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074"/>
            <a:ext cx="10626903" cy="4299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5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>
                  <a:glow rad="139700">
                    <a:srgbClr val="156082">
                      <a:alpha val="40000"/>
                    </a:srgbClr>
                  </a:glow>
                  <a:outerShdw blurRad="50800" dist="50800" dir="5400000" algn="ctr" rotWithShape="0">
                    <a:prstClr val="black"/>
                  </a:outerShdw>
                </a:effectLst>
                <a:uLnTx/>
                <a:uFillTx/>
                <a:latin typeface="Neue Haas Grotesk Text Pro"/>
                <a:ea typeface="+mn-ea"/>
                <a:cs typeface="+mn-cs"/>
              </a:rPr>
              <a:t>Compilazione</a:t>
            </a:r>
          </a:p>
          <a:p>
            <a:endParaRPr lang="it-IT" sz="2500">
              <a:solidFill>
                <a:srgbClr val="FFFFFF"/>
              </a:solidFill>
              <a:latin typeface="Neue Haas Grotesk Text Pro"/>
            </a:endParaRPr>
          </a:p>
          <a:p>
            <a:endParaRPr lang="it-IT" sz="2500">
              <a:solidFill>
                <a:srgbClr val="FFFFFF"/>
              </a:solidFill>
              <a:latin typeface="Neue Haas Grotesk Text Pro"/>
            </a:endParaRPr>
          </a:p>
          <a:p>
            <a:endParaRPr lang="it-IT" sz="2500">
              <a:solidFill>
                <a:srgbClr val="FFFFFF"/>
              </a:solidFill>
              <a:latin typeface="Neue Haas Grotesk Text Pro"/>
            </a:endParaRPr>
          </a:p>
          <a:p>
            <a:endParaRPr lang="it-IT" sz="2500">
              <a:solidFill>
                <a:srgbClr val="FFFFFF"/>
              </a:solidFill>
              <a:latin typeface="Neue Haas Grotesk Text Pro"/>
            </a:endParaRPr>
          </a:p>
          <a:p>
            <a:endParaRPr lang="it-IT" sz="2500">
              <a:solidFill>
                <a:srgbClr val="FFFFFF"/>
              </a:solidFill>
              <a:latin typeface="Neue Haas Grotesk Text Pro"/>
            </a:endParaRPr>
          </a:p>
          <a:p>
            <a:r>
              <a:rPr lang="it-IT" sz="2500">
                <a:solidFill>
                  <a:srgbClr val="FFC000"/>
                </a:solidFill>
                <a:effectLst>
                  <a:glow rad="139700"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chemeClr val="tx1"/>
                  </a:outerShdw>
                </a:effectLst>
                <a:latin typeface="Neue Haas Grotesk Text Pro"/>
              </a:rPr>
              <a:t>Esecuzione</a:t>
            </a:r>
          </a:p>
          <a:p>
            <a:endParaRPr lang="it-IT" sz="2500">
              <a:solidFill>
                <a:srgbClr val="FFFFFF"/>
              </a:solidFill>
              <a:latin typeface="Neue Haas Grotesk Text Pro"/>
            </a:endParaRPr>
          </a:p>
          <a:p>
            <a:r>
              <a:rPr lang="it-IT" sz="2500">
                <a:solidFill>
                  <a:srgbClr val="FFFFFF"/>
                </a:solidFill>
                <a:latin typeface="Neue Haas Grotesk Text Pro"/>
              </a:rPr>
              <a:t>Esecuzione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4B971E4-8BE9-3D14-5DBC-7351CC353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95" y="2168101"/>
            <a:ext cx="8573243" cy="204233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6EECAB5-592F-30CA-4495-0D96440D9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987810"/>
            <a:ext cx="7376799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00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11000" contrast="-20000"/>
                    </a14:imgEffect>
                  </a14:imgLayer>
                </a14:imgProps>
              </a:ext>
            </a:extLst>
          </a:blip>
          <a:srcRect/>
          <a:stretch>
            <a:fillRect t="-35000" b="-3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D72CC1-83AD-5EA6-C736-2A20BD7F3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002B0B-0A44-DE72-63A8-3A3E82A5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67" y="2451370"/>
            <a:ext cx="4824100" cy="1325563"/>
          </a:xfrm>
          <a:noFill/>
        </p:spPr>
        <p:txBody>
          <a:bodyPr/>
          <a:lstStyle/>
          <a:p>
            <a:r>
              <a:rPr lang="it-IT" b="1"/>
              <a:t>CONFIGURAZIONE</a:t>
            </a:r>
            <a:br>
              <a:rPr lang="it-IT" b="1"/>
            </a:br>
            <a:r>
              <a:rPr lang="it-IT" b="1"/>
              <a:t> DI OSSEC</a:t>
            </a:r>
            <a:endParaRPr lang="it-IT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8C198FF-AADB-B7C6-48BE-4E8EEB506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18907" y="122490"/>
            <a:ext cx="6814208" cy="651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79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7000"/>
                    </a14:imgEffect>
                    <a14:imgEffect>
                      <a14:brightnessContrast bright="-11000" contrast="-11000"/>
                    </a14:imgEffect>
                  </a14:imgLayer>
                </a14:imgProps>
              </a:ext>
            </a:extLst>
          </a:blip>
          <a:srcRect/>
          <a:stretch>
            <a:fillRect t="-16000" b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37CE29-6621-784C-13C4-C6EBD5253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1DB31-8AAF-B4A6-B17C-5F3329CDB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35" y="2766218"/>
            <a:ext cx="10515600" cy="1325563"/>
          </a:xfrm>
        </p:spPr>
        <p:txBody>
          <a:bodyPr/>
          <a:lstStyle/>
          <a:p>
            <a:r>
              <a:rPr lang="en-GB" b="1"/>
              <a:t>REGOLE LOCALI</a:t>
            </a: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5D367AC-B15A-DFE4-D8CA-9F756F8AF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520" y="1173678"/>
            <a:ext cx="6465365" cy="480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32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893939-0DAC-5303-726B-B232AF949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7CF7890-186F-8F2C-8B75-C5FD86AF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917" y="1135222"/>
            <a:ext cx="3062287" cy="11718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b="1">
                <a:solidFill>
                  <a:schemeClr val="bg1"/>
                </a:solidFill>
              </a:rPr>
              <a:t>AVVIO &amp; VALIDAZIONE </a:t>
            </a:r>
            <a:endParaRPr lang="en-US" sz="3500" err="1">
              <a:solidFill>
                <a:schemeClr val="bg1"/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45DB059-DB58-43B5-A4E0-3D380455B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46" y="1355396"/>
            <a:ext cx="5832851" cy="137071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7DA2223-8CF5-EA24-FC63-FA79E8BD9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46" y="2936852"/>
            <a:ext cx="6815809" cy="165283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00838" y="3209925"/>
            <a:ext cx="536495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A3C11F-06C7-4C4D-A907-4F4DAA902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8747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524774C9-C35E-30BE-73A5-7FC4F41AB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200" y="3648075"/>
            <a:ext cx="7445003" cy="3047036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41EB05F0-F6BC-4F82-6AC3-EEAB856FA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189" y="360721"/>
            <a:ext cx="3175690" cy="653548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00CF96DA-CAC4-1B8E-C741-79365E012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545" y="5171593"/>
            <a:ext cx="3859891" cy="65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97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9AD045-5F54-A529-1F5F-A00A1A80A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B7A28662-F06D-BB4C-E3DA-22282092A3EB}"/>
              </a:ext>
            </a:extLst>
          </p:cNvPr>
          <p:cNvSpPr txBox="1">
            <a:spLocks/>
          </p:cNvSpPr>
          <p:nvPr/>
        </p:nvSpPr>
        <p:spPr>
          <a:xfrm>
            <a:off x="984203" y="1050595"/>
            <a:ext cx="8074815" cy="1618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OBIETTIVO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559227B-400A-7209-EED3-6F7671981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335" y="980807"/>
            <a:ext cx="1527360" cy="1464071"/>
          </a:xfrm>
          <a:prstGeom prst="rect">
            <a:avLst/>
          </a:prstGeom>
        </p:spPr>
      </p:pic>
      <p:sp>
        <p:nvSpPr>
          <p:cNvPr id="17" name="Segnaposto contenuto 16">
            <a:extLst>
              <a:ext uri="{FF2B5EF4-FFF2-40B4-BE49-F238E27FC236}">
                <a16:creationId xmlns:a16="http://schemas.microsoft.com/office/drawing/2014/main" id="{8CE3BB2F-DE31-5959-EBD8-F0AAE4FC2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830" y="3095624"/>
            <a:ext cx="8474194" cy="29025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b="1" dirty="0"/>
              <a:t>Eseguire un modulo WASM</a:t>
            </a:r>
            <a:r>
              <a:rPr lang="it-IT" dirty="0"/>
              <a:t> all'interno di </a:t>
            </a:r>
            <a:r>
              <a:rPr lang="it-IT" b="1" dirty="0"/>
              <a:t>WAMR/SGX</a:t>
            </a:r>
            <a:r>
              <a:rPr lang="it-IT" dirty="0"/>
              <a:t>, con la </a:t>
            </a:r>
            <a:r>
              <a:rPr lang="it-IT" b="1" dirty="0"/>
              <a:t>generazione di un file su filesystem.</a:t>
            </a:r>
            <a:br>
              <a:rPr lang="it-IT" dirty="0"/>
            </a:br>
            <a:r>
              <a:rPr lang="it-IT" dirty="0"/>
              <a:t>Il file viene successivamente </a:t>
            </a:r>
            <a:r>
              <a:rPr lang="it-IT" b="1" dirty="0"/>
              <a:t>pubblicato e verificato su IPFS</a:t>
            </a:r>
            <a:r>
              <a:rPr lang="it-IT" dirty="0"/>
              <a:t>, sfruttando il meccanismo di </a:t>
            </a:r>
            <a:r>
              <a:rPr lang="it-IT" b="1" dirty="0"/>
              <a:t>content-</a:t>
            </a:r>
            <a:r>
              <a:rPr lang="it-IT" b="1" dirty="0" err="1"/>
              <a:t>addressed</a:t>
            </a:r>
            <a:r>
              <a:rPr lang="it-IT" b="1" dirty="0"/>
              <a:t> storage.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96787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56B72E2-FBAF-561A-8266-2325C8F28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14550" y="1642050"/>
            <a:ext cx="9260262" cy="503371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F42506D-2C7D-F7A8-532F-E98CA0B66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95" y="319830"/>
            <a:ext cx="8673587" cy="123659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A9F9F83-40B4-5724-9B47-81C6EF9C95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070" y="4158909"/>
            <a:ext cx="4703521" cy="201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65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134121-D508-4B37-9080-239E1BA0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96" y="958231"/>
            <a:ext cx="1963366" cy="1325563"/>
          </a:xfrm>
        </p:spPr>
        <p:txBody>
          <a:bodyPr/>
          <a:lstStyle/>
          <a:p>
            <a:r>
              <a:rPr lang="it-IT" b="1">
                <a:solidFill>
                  <a:schemeClr val="bg1"/>
                </a:solidFill>
              </a:rPr>
              <a:t>TEST</a:t>
            </a:r>
            <a:r>
              <a:rPr lang="it-IT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69009B65-B35C-8433-A7B5-C398C1192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4656" y="2659690"/>
            <a:ext cx="4587212" cy="99580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37C58C5-32CB-E065-3FAF-25134A0B7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113" y="1184114"/>
            <a:ext cx="6433089" cy="495252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75632C4-81C2-99F9-29A0-DF711FB68797}"/>
              </a:ext>
            </a:extLst>
          </p:cNvPr>
          <p:cNvSpPr txBox="1"/>
          <p:nvPr/>
        </p:nvSpPr>
        <p:spPr>
          <a:xfrm>
            <a:off x="594896" y="2057911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b="1">
                <a:solidFill>
                  <a:srgbClr val="FFC000"/>
                </a:solidFill>
              </a:rPr>
              <a:t>Tampering del file protetto</a:t>
            </a:r>
          </a:p>
        </p:txBody>
      </p:sp>
    </p:spTree>
    <p:extLst>
      <p:ext uri="{BB962C8B-B14F-4D97-AF65-F5344CB8AC3E}">
        <p14:creationId xmlns:p14="http://schemas.microsoft.com/office/powerpoint/2010/main" val="1447831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8000"/>
                    </a14:imgEffect>
                  </a14:imgLayer>
                </a14:imgProps>
              </a:ext>
            </a:extLst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2A5D2CC-DCF2-5D6E-5721-8122BA59D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30309" y="510245"/>
            <a:ext cx="4562931" cy="123515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93FD42C-D8B0-9793-5535-D985A144DD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898" y="2067212"/>
            <a:ext cx="8545376" cy="435230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E49BB0D-1CC7-3A6E-6B11-C9C4A04F69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673" y="510245"/>
            <a:ext cx="2213040" cy="132904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C40633D-499C-CAD3-8F85-3DFC12747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131" y="1362335"/>
            <a:ext cx="6133108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56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B5C6E1E-118F-10B7-8883-9DE3601A5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394" y="1045359"/>
            <a:ext cx="10246360" cy="1346420"/>
          </a:xfrm>
        </p:spPr>
        <p:txBody>
          <a:bodyPr anchor="ctr">
            <a:noAutofit/>
          </a:bodyPr>
          <a:lstStyle/>
          <a:p>
            <a:r>
              <a:rPr lang="it-IT" sz="5500" b="1"/>
              <a:t>VANTAGGI DELLA SOLUZIONE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75CE7D5-5854-4DC1-1A84-D511F9CAA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387175"/>
            <a:ext cx="6927112" cy="3534172"/>
          </a:xfrm>
        </p:spPr>
        <p:txBody>
          <a:bodyPr anchor="t">
            <a:normAutofit fontScale="70000" lnSpcReduction="20000"/>
          </a:bodyPr>
          <a:lstStyle/>
          <a:p>
            <a:pPr algn="just"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it-IT" b="1" dirty="0">
                <a:effectLst/>
                <a:latin typeface="Aptos"/>
                <a:ea typeface="Aptos" panose="020B0004020202020204" pitchFamily="34" charset="0"/>
                <a:cs typeface="Arial"/>
              </a:rPr>
              <a:t>Riproducibilità e isolamento (Docker + SGX SIM)</a:t>
            </a:r>
            <a:endParaRPr lang="it-IT" dirty="0">
              <a:latin typeface="Aptos"/>
              <a:cs typeface="Arial"/>
            </a:endParaRPr>
          </a:p>
          <a:p>
            <a:pPr algn="just"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it-IT" b="1" dirty="0">
                <a:effectLst/>
                <a:latin typeface="Aptos"/>
                <a:ea typeface="Aptos" panose="020B0004020202020204" pitchFamily="34" charset="0"/>
                <a:cs typeface="Arial"/>
              </a:rPr>
              <a:t>Portabilità del codice (WASM + WASI).</a:t>
            </a:r>
            <a:r>
              <a:rPr lang="it-IT" dirty="0">
                <a:effectLst/>
                <a:latin typeface="Aptos"/>
                <a:ea typeface="Aptos" panose="020B0004020202020204" pitchFamily="34" charset="0"/>
                <a:cs typeface="Arial"/>
              </a:rPr>
              <a:t> </a:t>
            </a:r>
          </a:p>
          <a:p>
            <a:pPr algn="just"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it-IT" b="1" dirty="0">
                <a:effectLst/>
                <a:latin typeface="Aptos"/>
                <a:ea typeface="Aptos" panose="020B0004020202020204" pitchFamily="34" charset="0"/>
                <a:cs typeface="Arial"/>
              </a:rPr>
              <a:t>Integrità e verificabilità dei risultati (IPFS).</a:t>
            </a:r>
            <a:r>
              <a:rPr lang="it-IT" dirty="0">
                <a:effectLst/>
                <a:latin typeface="Aptos"/>
                <a:ea typeface="Aptos" panose="020B0004020202020204" pitchFamily="34" charset="0"/>
                <a:cs typeface="Arial"/>
              </a:rPr>
              <a:t> </a:t>
            </a:r>
          </a:p>
          <a:p>
            <a:pPr algn="just"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it-IT" b="1" dirty="0">
                <a:effectLst/>
                <a:latin typeface="Aptos"/>
                <a:ea typeface="Aptos" panose="020B0004020202020204" pitchFamily="34" charset="0"/>
                <a:cs typeface="Arial"/>
              </a:rPr>
              <a:t>Osservabilità e auditing (OSSEC in modalità </a:t>
            </a:r>
            <a:r>
              <a:rPr lang="it-IT" b="1" dirty="0" err="1">
                <a:effectLst/>
                <a:latin typeface="Aptos"/>
                <a:ea typeface="Aptos" panose="020B0004020202020204" pitchFamily="34" charset="0"/>
                <a:cs typeface="Arial"/>
              </a:rPr>
              <a:t>local</a:t>
            </a:r>
            <a:r>
              <a:rPr lang="it-IT" b="1" dirty="0">
                <a:effectLst/>
                <a:latin typeface="Aptos"/>
                <a:ea typeface="Aptos" panose="020B0004020202020204" pitchFamily="34" charset="0"/>
                <a:cs typeface="Arial"/>
              </a:rPr>
              <a:t>).</a:t>
            </a:r>
            <a:r>
              <a:rPr lang="it-IT" dirty="0">
                <a:effectLst/>
                <a:latin typeface="Aptos"/>
                <a:ea typeface="Aptos" panose="020B0004020202020204" pitchFamily="34" charset="0"/>
                <a:cs typeface="Arial"/>
              </a:rPr>
              <a:t> </a:t>
            </a:r>
          </a:p>
          <a:p>
            <a:pPr algn="just"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it-IT" b="1" dirty="0">
                <a:effectLst/>
                <a:latin typeface="Aptos"/>
                <a:ea typeface="Aptos" panose="020B0004020202020204" pitchFamily="34" charset="0"/>
                <a:cs typeface="Arial"/>
              </a:rPr>
              <a:t>Flessibilità architetturale ed estendibilità.</a:t>
            </a:r>
            <a:endParaRPr lang="it-IT" dirty="0">
              <a:effectLst/>
              <a:latin typeface="Aptos"/>
              <a:ea typeface="Aptos" panose="020B0004020202020204" pitchFamily="34" charset="0"/>
              <a:cs typeface="Arial"/>
            </a:endParaRPr>
          </a:p>
          <a:p>
            <a:pPr algn="just"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it-IT" b="1" dirty="0">
                <a:effectLst/>
                <a:latin typeface="Aptos"/>
                <a:ea typeface="Aptos" panose="020B0004020202020204" pitchFamily="34" charset="0"/>
                <a:cs typeface="Arial"/>
              </a:rPr>
              <a:t>Preparazione a ottimizzazioni future (AOT).</a:t>
            </a:r>
            <a:r>
              <a:rPr lang="it-IT" dirty="0">
                <a:effectLst/>
                <a:latin typeface="Aptos"/>
                <a:ea typeface="Aptos" panose="020B0004020202020204" pitchFamily="34" charset="0"/>
                <a:cs typeface="Arial"/>
              </a:rPr>
              <a:t> </a:t>
            </a:r>
          </a:p>
          <a:p>
            <a:pPr algn="just"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it-IT" b="1" dirty="0">
                <a:latin typeface="Aptos"/>
                <a:ea typeface="Aptos" panose="020B0004020202020204" pitchFamily="34" charset="0"/>
                <a:cs typeface="Arial"/>
              </a:rPr>
              <a:t>Riduzione falsi positivi.</a:t>
            </a:r>
          </a:p>
          <a:p>
            <a:pPr algn="just"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it-IT" b="1" dirty="0">
                <a:effectLst/>
                <a:latin typeface="Aptos"/>
                <a:ea typeface="Aptos" panose="020B0004020202020204" pitchFamily="34" charset="0"/>
                <a:cs typeface="Arial"/>
              </a:rPr>
              <a:t>Trasparenza risultati.</a:t>
            </a:r>
          </a:p>
          <a:p>
            <a:pPr>
              <a:spcBef>
                <a:spcPts val="900"/>
              </a:spcBef>
              <a:spcAft>
                <a:spcPts val="900"/>
              </a:spcAft>
              <a:buNone/>
            </a:pPr>
            <a:endParaRPr lang="it-IT" sz="17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4214161-6FCE-21F3-3E8E-7F9E22E5E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513" y="906664"/>
            <a:ext cx="1261520" cy="124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6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0AADBF7-7526-2F3F-1461-9EF6B6D2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 fontScale="90000"/>
          </a:bodyPr>
          <a:lstStyle/>
          <a:p>
            <a:r>
              <a:rPr lang="en-GB" sz="6000" b="1" dirty="0"/>
              <a:t>SVANTAGGI E LIMITAZIONI</a:t>
            </a:r>
            <a:endParaRPr lang="it-IT" sz="6000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0D6281-C6DF-CF30-8910-71BBD0B7F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101" y="2244877"/>
            <a:ext cx="8074816" cy="3986280"/>
          </a:xfrm>
        </p:spPr>
        <p:txBody>
          <a:bodyPr anchor="t"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it-IT" sz="2400" b="1" dirty="0"/>
              <a:t>Modalità simulata SGX (assenza di garanzie hardware).</a:t>
            </a:r>
            <a:r>
              <a:rPr lang="it-IT" sz="2400" dirty="0"/>
              <a:t> </a:t>
            </a:r>
            <a:r>
              <a:rPr lang="it-IT" sz="2400" b="1" dirty="0"/>
              <a:t>Overhead e complessità dell’ambiente.</a:t>
            </a:r>
            <a:r>
              <a:rPr lang="it-IT" sz="2400" dirty="0"/>
              <a:t>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it-IT" sz="2400" b="1" dirty="0"/>
              <a:t>Funzionalità circoscritte.</a:t>
            </a:r>
            <a:r>
              <a:rPr lang="it-IT" sz="2400" dirty="0"/>
              <a:t>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it-IT" sz="2400" b="1" dirty="0"/>
              <a:t>Monitoraggio HIDS minimale.</a:t>
            </a:r>
            <a:r>
              <a:rPr lang="it-IT" sz="2400" dirty="0"/>
              <a:t>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it-IT" sz="2400" b="1" dirty="0"/>
              <a:t>AOT e WolfSSL predisposti ma non utilizzati in esecuzione.</a:t>
            </a:r>
            <a:r>
              <a:rPr lang="it-IT" sz="2400" dirty="0"/>
              <a:t>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it-IT" sz="2400" b="1" dirty="0"/>
              <a:t>Persistenza e governance dei dati IPFS.</a:t>
            </a:r>
            <a:r>
              <a:rPr lang="it-IT" sz="2400" dirty="0"/>
              <a:t>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it-IT" sz="2400" b="1" dirty="0"/>
              <a:t>Dipendenza da configurazioni manuali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it-IT" sz="2400" b="1" dirty="0"/>
              <a:t>Sicurezza non end-to-end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it-IT" sz="2400" b="1" dirty="0"/>
              <a:t>Assenza di meccanismi di recovery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5552747-F6AC-51A0-9973-AD14E07A3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827" y="1119989"/>
            <a:ext cx="1509227" cy="147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31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791D3D-1637-B560-BF3E-A6519982E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C1EC529C-EAC9-1DBC-52B2-9FD71E032C62}"/>
              </a:ext>
            </a:extLst>
          </p:cNvPr>
          <p:cNvSpPr txBox="1">
            <a:spLocks/>
          </p:cNvSpPr>
          <p:nvPr/>
        </p:nvSpPr>
        <p:spPr>
          <a:xfrm>
            <a:off x="858894" y="367006"/>
            <a:ext cx="8257775" cy="1344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000" b="1" dirty="0">
                <a:solidFill>
                  <a:schemeClr val="bg1"/>
                </a:solidFill>
                <a:latin typeface="Neue Haas Grotesk Text Pro"/>
              </a:rPr>
              <a:t>TECNOLOGIE UTILIZZATE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AA303BB-0F49-8D3E-9782-531FC14BC836}"/>
              </a:ext>
            </a:extLst>
          </p:cNvPr>
          <p:cNvSpPr txBox="1"/>
          <p:nvPr/>
        </p:nvSpPr>
        <p:spPr>
          <a:xfrm>
            <a:off x="919733" y="1913200"/>
            <a:ext cx="6096000" cy="42319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lvl="0" indent="-342900" algn="just">
              <a:spcAft>
                <a:spcPts val="6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endParaRPr lang="it-IT" sz="1200" b="1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it-IT" sz="2400" b="1" dirty="0">
                <a:solidFill>
                  <a:schemeClr val="bg1"/>
                </a:solidFill>
                <a:effectLst/>
              </a:rPr>
              <a:t>Docker</a:t>
            </a:r>
            <a:r>
              <a:rPr lang="it-IT" sz="2400" dirty="0">
                <a:solidFill>
                  <a:schemeClr val="bg1"/>
                </a:solidFill>
                <a:effectLst/>
              </a:rPr>
              <a:t>  (OS Ubuntu)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it-IT" sz="2400" b="1" dirty="0">
                <a:solidFill>
                  <a:schemeClr val="bg1"/>
                </a:solidFill>
                <a:effectLst/>
              </a:rPr>
              <a:t>SGX in modalità SIM</a:t>
            </a:r>
            <a:endParaRPr lang="it-IT" sz="2400" dirty="0">
              <a:solidFill>
                <a:schemeClr val="bg1"/>
              </a:solidFill>
              <a:effectLst/>
            </a:endParaRP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it-IT" sz="2400" b="1" dirty="0">
                <a:solidFill>
                  <a:schemeClr val="bg1"/>
                </a:solidFill>
                <a:effectLst/>
              </a:rPr>
              <a:t>WAMR (WebAssembly Micro Runtime)</a:t>
            </a:r>
            <a:endParaRPr lang="it-IT" sz="2400" dirty="0">
              <a:solidFill>
                <a:schemeClr val="bg1"/>
              </a:solidFill>
              <a:effectLst/>
            </a:endParaRP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it-IT" sz="2400" b="1" dirty="0">
                <a:solidFill>
                  <a:schemeClr val="bg1"/>
                </a:solidFill>
                <a:effectLst/>
              </a:rPr>
              <a:t>WASI (WebAssembly System Interface)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it-IT" sz="2400" b="1" dirty="0">
                <a:solidFill>
                  <a:schemeClr val="bg1"/>
                </a:solidFill>
                <a:effectLst/>
              </a:rPr>
              <a:t>IPFS (InterPlanetary File System):</a:t>
            </a:r>
            <a:endParaRPr lang="it-IT" sz="2400" dirty="0">
              <a:solidFill>
                <a:schemeClr val="bg1"/>
              </a:solidFill>
              <a:effectLst/>
            </a:endParaRP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GB" sz="2400" b="1" dirty="0">
                <a:solidFill>
                  <a:schemeClr val="bg1"/>
                </a:solidFill>
                <a:effectLst/>
              </a:rPr>
              <a:t>OSSEC HIDS (Host Intrusion Detection System)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endParaRPr lang="en-GB" sz="2400" b="1" dirty="0">
              <a:solidFill>
                <a:schemeClr val="bg1"/>
              </a:solidFill>
              <a:effectLst/>
            </a:endParaRP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GB" sz="2400" b="1" dirty="0">
                <a:solidFill>
                  <a:schemeClr val="bg1"/>
                </a:solidFill>
                <a:effectLst/>
              </a:rPr>
              <a:t>AOT</a:t>
            </a:r>
            <a:r>
              <a:rPr lang="en-GB" sz="2400" b="1" dirty="0">
                <a:solidFill>
                  <a:schemeClr val="bg1"/>
                </a:solidFill>
                <a:effectLst/>
                <a:latin typeface="Aptos"/>
                <a:ea typeface="Aptos" panose="020B0004020202020204" pitchFamily="34" charset="0"/>
                <a:cs typeface="Arial"/>
              </a:rPr>
              <a:t>(Ahead-of-Time Compilation)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GB" sz="2400" b="1" dirty="0" err="1">
                <a:solidFill>
                  <a:schemeClr val="bg1"/>
                </a:solidFill>
                <a:effectLst/>
                <a:latin typeface="Aptos"/>
                <a:cs typeface="Arial"/>
              </a:rPr>
              <a:t>WolfSSL</a:t>
            </a:r>
            <a:endParaRPr lang="it-IT" sz="2400" dirty="0">
              <a:solidFill>
                <a:schemeClr val="bg1"/>
              </a:solidFill>
              <a:effectLst/>
              <a:latin typeface="Aptos"/>
              <a:cs typeface="Arial"/>
            </a:endParaRPr>
          </a:p>
          <a:p>
            <a:pPr lvl="0" algn="just">
              <a:spcAft>
                <a:spcPts val="600"/>
              </a:spcAft>
              <a:buSzPts val="1000"/>
              <a:tabLst>
                <a:tab pos="457200" algn="l"/>
              </a:tabLst>
            </a:pPr>
            <a:endParaRPr lang="it-IT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971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3A729D-D454-49DD-6DF3-B796B49AB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9F5CF4B-F796-65AD-07DB-634C419F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31" y="2233370"/>
            <a:ext cx="11032737" cy="937783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A06FEAD-DBCF-8093-645A-FF24296CEF7B}"/>
              </a:ext>
            </a:extLst>
          </p:cNvPr>
          <p:cNvSpPr txBox="1">
            <a:spLocks/>
          </p:cNvSpPr>
          <p:nvPr/>
        </p:nvSpPr>
        <p:spPr>
          <a:xfrm>
            <a:off x="890807" y="4082132"/>
            <a:ext cx="8921672" cy="1713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8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ARCHITETTURA</a:t>
            </a:r>
          </a:p>
        </p:txBody>
      </p:sp>
    </p:spTree>
    <p:extLst>
      <p:ext uri="{BB962C8B-B14F-4D97-AF65-F5344CB8AC3E}">
        <p14:creationId xmlns:p14="http://schemas.microsoft.com/office/powerpoint/2010/main" val="1563992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4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8BDF02-1DB1-C871-DE64-8040C3A8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3080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FFFFFF"/>
                </a:solidFill>
              </a:rPr>
              <a:t>IMPLEMENTAZIONE</a:t>
            </a:r>
            <a:br>
              <a:rPr lang="en-US" b="1">
                <a:solidFill>
                  <a:srgbClr val="FFFFFF"/>
                </a:solidFill>
              </a:rPr>
            </a:br>
            <a:endParaRPr lang="it-IT"/>
          </a:p>
        </p:txBody>
      </p:sp>
      <p:pic>
        <p:nvPicPr>
          <p:cNvPr id="5" name="Segnaposto contenuto 4" descr="Immagine che contiene testo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FF623B1B-2F76-518E-77BF-0FE25747E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95" y="3039251"/>
            <a:ext cx="8095916" cy="3059347"/>
          </a:xfr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04BFA13-4FDB-A16C-7E57-FB3F4041C31C}"/>
              </a:ext>
            </a:extLst>
          </p:cNvPr>
          <p:cNvSpPr txBox="1">
            <a:spLocks/>
          </p:cNvSpPr>
          <p:nvPr/>
        </p:nvSpPr>
        <p:spPr>
          <a:xfrm>
            <a:off x="839056" y="1958173"/>
            <a:ext cx="8775843" cy="10821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500" err="1">
                <a:solidFill>
                  <a:srgbClr val="FFFFFF"/>
                </a:solidFill>
                <a:latin typeface="Neue Haas Grotesk Text Pro"/>
              </a:rPr>
              <a:t>Avviamo</a:t>
            </a:r>
            <a:r>
              <a:rPr lang="en-GB" sz="3500">
                <a:solidFill>
                  <a:srgbClr val="FFFFFF"/>
                </a:solidFill>
                <a:latin typeface="Neue Haas Grotesk Text Pro"/>
              </a:rPr>
              <a:t> il container</a:t>
            </a:r>
          </a:p>
        </p:txBody>
      </p:sp>
    </p:spTree>
    <p:extLst>
      <p:ext uri="{BB962C8B-B14F-4D97-AF65-F5344CB8AC3E}">
        <p14:creationId xmlns:p14="http://schemas.microsoft.com/office/powerpoint/2010/main" val="3739063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6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/>
          <a:stretch>
            <a:fillRect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C71189-F4D3-9F62-9C53-FAAD4C98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91071"/>
            <a:ext cx="10515600" cy="1325563"/>
          </a:xfrm>
        </p:spPr>
        <p:txBody>
          <a:bodyPr/>
          <a:lstStyle/>
          <a:p>
            <a:r>
              <a:rPr lang="it-IT" b="1">
                <a:solidFill>
                  <a:srgbClr val="FFFFFF"/>
                </a:solidFill>
              </a:rPr>
              <a:t>CONFIGURAZIONE IPFS (Terminale A)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ACAC51B-A720-5E6B-3AB5-232BB69AD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537" y="162870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500">
                <a:solidFill>
                  <a:srgbClr val="FFFFFF"/>
                </a:solidFill>
                <a:latin typeface="Neue Haas Grotesk Text Pro"/>
              </a:rPr>
              <a:t>Inizializziamo e configuriamo il demone IPFS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B69BFDB-EB08-4701-33BE-309ABD6F0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92" y="2491914"/>
            <a:ext cx="6855432" cy="364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44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3000"/>
                    </a14:imgEffect>
                  </a14:imgLayer>
                </a14:imgProps>
              </a:ext>
            </a:extLst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C50B2C-B7D8-44C2-EAF8-2675B228E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024"/>
            <a:ext cx="10515600" cy="1325563"/>
          </a:xfrm>
        </p:spPr>
        <p:txBody>
          <a:bodyPr/>
          <a:lstStyle/>
          <a:p>
            <a:r>
              <a:rPr lang="it-IT" b="1">
                <a:solidFill>
                  <a:srgbClr val="FFFFFF"/>
                </a:solidFill>
              </a:rPr>
              <a:t>OUTPUT (Terminale A)</a:t>
            </a:r>
            <a:endParaRPr lang="it-IT"/>
          </a:p>
          <a:p>
            <a:endParaRPr lang="it-IT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8ADEE92-267F-9896-2CDF-16005678E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870198"/>
            <a:ext cx="10515600" cy="426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5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854551-5825-EF47-5135-7FC1C309E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5F44FB-603C-6443-2F0D-9304144D0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rgbClr val="FFFFFF"/>
                </a:solidFill>
              </a:rPr>
              <a:t>OPERAZIONI IPFS (Terminale B)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EDE432-1830-30F4-7B5A-56BB29D7E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074"/>
            <a:ext cx="10626903" cy="42999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500">
                <a:solidFill>
                  <a:srgbClr val="FFFFFF"/>
                </a:solidFill>
                <a:latin typeface="Neue Haas Grotesk Text Pro"/>
              </a:rPr>
              <a:t>Apriamo un nuovo terminale e colleghiamo il container per operazioni di test e verifica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DA74CE6-2F8D-000C-2BA9-2EDB171C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79" y="2962829"/>
            <a:ext cx="4503810" cy="2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6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</a14:imgLayer>
                </a14:imgProps>
              </a:ext>
            </a:extLst>
          </a:blip>
          <a:srcRect/>
          <a:stretch>
            <a:fillRect l="-35000" r="-3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52D899-DBF0-9E65-3B5F-C999A0C2B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8A2522-D44A-FAE4-6EAC-10B149E09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rgbClr val="FFFFFF"/>
                </a:solidFill>
              </a:rPr>
              <a:t>OUTPUT (Terminale B)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D0AB707-5DBF-681F-CB88-97F48F9C3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29" y="2068712"/>
            <a:ext cx="9347312" cy="308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08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4531FD8-74A7-4956-B74C-7BA136D18D73}">
  <we:reference id="wa200005566" version="3.0.0.3" store="it-IT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F0CF93DEEEF343BE45590C2007B160" ma:contentTypeVersion="12" ma:contentTypeDescription="Create a new document." ma:contentTypeScope="" ma:versionID="da82c397563b719267b233dd878a11ad">
  <xsd:schema xmlns:xsd="http://www.w3.org/2001/XMLSchema" xmlns:xs="http://www.w3.org/2001/XMLSchema" xmlns:p="http://schemas.microsoft.com/office/2006/metadata/properties" xmlns:ns2="21ecd49a-ac8a-4000-930d-e4f04c64e906" xmlns:ns3="4b01ae57-241d-4d70-a92b-c3e4a12ddfb1" targetNamespace="http://schemas.microsoft.com/office/2006/metadata/properties" ma:root="true" ma:fieldsID="2e2811dada8f18fbce38f75d39d21106" ns2:_="" ns3:_="">
    <xsd:import namespace="21ecd49a-ac8a-4000-930d-e4f04c64e906"/>
    <xsd:import namespace="4b01ae57-241d-4d70-a92b-c3e4a12ddfb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ecd49a-ac8a-4000-930d-e4f04c64e9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6d8ebb03-dafb-4962-b73d-0c89554705f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01ae57-241d-4d70-a92b-c3e4a12ddfb1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75351b73-7519-4b18-82b1-2f666c65294a}" ma:internalName="TaxCatchAll" ma:showField="CatchAllData" ma:web="4b01ae57-241d-4d70-a92b-c3e4a12ddfb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1ecd49a-ac8a-4000-930d-e4f04c64e906">
      <Terms xmlns="http://schemas.microsoft.com/office/infopath/2007/PartnerControls"/>
    </lcf76f155ced4ddcb4097134ff3c332f>
    <TaxCatchAll xmlns="4b01ae57-241d-4d70-a92b-c3e4a12ddfb1" xsi:nil="true"/>
  </documentManagement>
</p:properties>
</file>

<file path=customXml/itemProps1.xml><?xml version="1.0" encoding="utf-8"?>
<ds:datastoreItem xmlns:ds="http://schemas.openxmlformats.org/officeDocument/2006/customXml" ds:itemID="{1B22DC73-8A55-4F71-AAEC-5B291E8D7DAD}">
  <ds:schemaRefs>
    <ds:schemaRef ds:uri="21ecd49a-ac8a-4000-930d-e4f04c64e906"/>
    <ds:schemaRef ds:uri="4b01ae57-241d-4d70-a92b-c3e4a12ddfb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A950207-4DE2-4F01-8D2D-01371EB4A2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DDE4B3-2A53-4927-B894-0281BB39D94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www.w3.org/XML/1998/namespace"/>
    <ds:schemaRef ds:uri="21ecd49a-ac8a-4000-930d-e4f04c64e906"/>
    <ds:schemaRef ds:uri="4b01ae57-241d-4d70-a92b-c3e4a12ddfb1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342</Words>
  <Application>Microsoft Office PowerPoint</Application>
  <PresentationFormat>Widescreen</PresentationFormat>
  <Paragraphs>86</Paragraphs>
  <Slides>24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Arial</vt:lpstr>
      <vt:lpstr>Consolas</vt:lpstr>
      <vt:lpstr>Neue Haas Grotesk Text Pro</vt:lpstr>
      <vt:lpstr>Wingdings</vt:lpstr>
      <vt:lpstr>office theme</vt:lpstr>
      <vt:lpstr>Progetto Sicurezza dei Sistemi Operativi</vt:lpstr>
      <vt:lpstr>Presentazione standard di PowerPoint</vt:lpstr>
      <vt:lpstr>Presentazione standard di PowerPoint</vt:lpstr>
      <vt:lpstr>Presentazione standard di PowerPoint</vt:lpstr>
      <vt:lpstr>IMPLEMENTAZIONE </vt:lpstr>
      <vt:lpstr>CONFIGURAZIONE IPFS (Terminale A)</vt:lpstr>
      <vt:lpstr>OUTPUT (Terminale A) </vt:lpstr>
      <vt:lpstr>OPERAZIONI IPFS (Terminale B)</vt:lpstr>
      <vt:lpstr>OUTPUT (Terminale B)</vt:lpstr>
      <vt:lpstr>VERIFICA HTTP</vt:lpstr>
      <vt:lpstr>RISULTATO VERIFICA HTTP</vt:lpstr>
      <vt:lpstr>Modulo WASI minimale (write.c)</vt:lpstr>
      <vt:lpstr>ESECUZIONE MODULO WASI</vt:lpstr>
      <vt:lpstr>PUBBLICAZIONE IPFS</vt:lpstr>
      <vt:lpstr>TEST DETERMINISTICO</vt:lpstr>
      <vt:lpstr>AOT (WAMR)</vt:lpstr>
      <vt:lpstr>CONFIGURAZIONE  DI OSSEC</vt:lpstr>
      <vt:lpstr>REGOLE LOCALI</vt:lpstr>
      <vt:lpstr>AVVIO &amp; VALIDAZIONE </vt:lpstr>
      <vt:lpstr>Presentazione standard di PowerPoint</vt:lpstr>
      <vt:lpstr>TEST </vt:lpstr>
      <vt:lpstr>Presentazione standard di PowerPoint</vt:lpstr>
      <vt:lpstr>VANTAGGI DELLA SOLUZIONE</vt:lpstr>
      <vt:lpstr>SVANTAGGI E LIMITAZIONI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Francesco Petillo</dc:creator>
  <cp:lastModifiedBy>FRANCESCO PETILLO</cp:lastModifiedBy>
  <cp:revision>2</cp:revision>
  <dcterms:created xsi:type="dcterms:W3CDTF">2025-09-16T09:14:20Z</dcterms:created>
  <dcterms:modified xsi:type="dcterms:W3CDTF">2025-09-19T17:16:22Z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0x01010004F0CF93DEEEF343BE45590C2007B160</vt:lpwstr>
  </property>
  <property fmtid="{D5CDD505-2E9C-101B-9397-08002B2CF9AE}" pid="3" name="MediaServiceImageTags">
    <vt:lpwstr/>
  </property>
</Properties>
</file>